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9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71" r:id="rId8"/>
    <p:sldId id="264" r:id="rId9"/>
    <p:sldId id="275" r:id="rId10"/>
    <p:sldId id="265" r:id="rId11"/>
    <p:sldId id="270" r:id="rId12"/>
    <p:sldId id="273" r:id="rId13"/>
    <p:sldId id="268" r:id="rId14"/>
    <p:sldId id="269" r:id="rId15"/>
    <p:sldId id="266" r:id="rId16"/>
    <p:sldId id="277" r:id="rId17"/>
    <p:sldId id="278" r:id="rId18"/>
    <p:sldId id="280" r:id="rId19"/>
    <p:sldId id="267" r:id="rId20"/>
    <p:sldId id="281" r:id="rId21"/>
    <p:sldId id="276" r:id="rId22"/>
    <p:sldId id="272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s van Vliet" initials="JvV" lastIdx="1" clrIdx="0">
    <p:extLst>
      <p:ext uri="{19B8F6BF-5375-455C-9EA6-DF929625EA0E}">
        <p15:presenceInfo xmlns:p15="http://schemas.microsoft.com/office/powerpoint/2012/main" userId="1a7f4aa4d743b90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15T07:41:24.645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218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49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161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967178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499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809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12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336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69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604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861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35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45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10/16/2021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44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10/16/2021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49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10/16/2021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354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01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10/16/2021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9529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jp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2.png"/><Relationship Id="rId7" Type="http://schemas.openxmlformats.org/officeDocument/2006/relationships/image" Target="../media/image3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3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Btn8cEbuCPU?feature=oembed" TargetMode="Externa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comments" Target="../comments/comment1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6.wmf"/><Relationship Id="rId9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jpg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6E8AD9-2667-4C3B-B4F8-5D8ACD341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4930" y="2535559"/>
            <a:ext cx="8825658" cy="3329581"/>
          </a:xfrm>
        </p:spPr>
        <p:txBody>
          <a:bodyPr/>
          <a:lstStyle/>
          <a:p>
            <a:r>
              <a:rPr lang="fr-FR" dirty="0"/>
              <a:t>eSkills.net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6B20E47-D7AC-46C7-B3F3-0440C11B9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4930" y="5793110"/>
            <a:ext cx="8825658" cy="861420"/>
          </a:xfrm>
        </p:spPr>
        <p:txBody>
          <a:bodyPr/>
          <a:lstStyle/>
          <a:p>
            <a:r>
              <a:rPr lang="fr-FR" dirty="0"/>
              <a:t>LANGUAGE e-Learning platforms</a:t>
            </a:r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6CFE879-6CEB-4674-A586-DD9688611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995" y="1064890"/>
            <a:ext cx="9111056" cy="351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07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D64AF3-E634-430A-9DAB-EEE015F0D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24" y="2362670"/>
            <a:ext cx="10793176" cy="3299620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fr-FR" sz="3200" dirty="0"/>
            </a:br>
            <a:br>
              <a:rPr lang="fr-FR" sz="3200" dirty="0"/>
            </a:br>
            <a:r>
              <a:rPr lang="fr-FR" sz="3200" dirty="0" err="1"/>
              <a:t>Lessons</a:t>
            </a:r>
            <a:r>
              <a:rPr lang="fr-FR" sz="3200" dirty="0"/>
              <a:t> (for all </a:t>
            </a:r>
            <a:r>
              <a:rPr lang="fr-FR" sz="3200" dirty="0" err="1"/>
              <a:t>languages</a:t>
            </a:r>
            <a:r>
              <a:rPr lang="fr-FR" sz="3200" dirty="0"/>
              <a:t>)</a:t>
            </a:r>
            <a:br>
              <a:rPr lang="fr-FR" sz="3200" dirty="0"/>
            </a:br>
            <a:br>
              <a:rPr lang="fr-FR" sz="3200" dirty="0"/>
            </a:br>
            <a:r>
              <a:rPr lang="fr-FR" sz="3200" dirty="0"/>
              <a:t>4 </a:t>
            </a:r>
            <a:r>
              <a:rPr lang="fr-FR" sz="3200" dirty="0" err="1"/>
              <a:t>levels</a:t>
            </a:r>
            <a:r>
              <a:rPr lang="fr-FR" sz="3200" dirty="0"/>
              <a:t>  </a:t>
            </a:r>
            <a:br>
              <a:rPr lang="fr-FR" sz="3200" dirty="0"/>
            </a:br>
            <a:r>
              <a:rPr lang="fr-FR" sz="3200" dirty="0" err="1"/>
              <a:t>Grammar</a:t>
            </a:r>
            <a:br>
              <a:rPr lang="fr-FR" sz="3200" dirty="0"/>
            </a:br>
            <a:r>
              <a:rPr lang="fr-FR" sz="3200" dirty="0"/>
              <a:t>Vocabulary /expressions</a:t>
            </a:r>
            <a:br>
              <a:rPr lang="fr-FR" sz="3200" dirty="0"/>
            </a:br>
            <a:r>
              <a:rPr lang="fr-FR" sz="3200" dirty="0"/>
              <a:t>Conversation </a:t>
            </a:r>
            <a:br>
              <a:rPr lang="fr-FR" sz="3200" dirty="0"/>
            </a:br>
            <a:br>
              <a:rPr lang="fr-FR" sz="3200" dirty="0"/>
            </a:br>
            <a:br>
              <a:rPr lang="fr-FR" sz="3200" dirty="0"/>
            </a:br>
            <a:br>
              <a:rPr lang="fr-FR" sz="3200" dirty="0"/>
            </a:br>
            <a:r>
              <a:rPr lang="fr-FR" sz="3200" dirty="0" err="1"/>
              <a:t>Preparation</a:t>
            </a:r>
            <a:r>
              <a:rPr lang="fr-FR" sz="3200" dirty="0"/>
              <a:t> TOEIC DELF TOEFL IELT BRIGHT TEF DELE TCF …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39DE43A-B2B2-455E-B3A1-C4FD2B57E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876" y="1195710"/>
            <a:ext cx="6741111" cy="3791875"/>
          </a:xfrm>
          <a:prstGeom prst="rect">
            <a:avLst/>
          </a:prstGeom>
        </p:spPr>
      </p:pic>
      <p:pic>
        <p:nvPicPr>
          <p:cNvPr id="5" name="Picture 4" descr="A green and blue logo&#10;&#10;Description automatically generated with low confidence">
            <a:extLst>
              <a:ext uri="{FF2B5EF4-FFF2-40B4-BE49-F238E27FC236}">
                <a16:creationId xmlns:a16="http://schemas.microsoft.com/office/drawing/2014/main" id="{F2AF93E4-4BDB-429C-A090-9C7D8B890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5675" y="6205256"/>
            <a:ext cx="5143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4406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BE8913-9C39-445C-87BA-D09B9371E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9954" y="1697335"/>
            <a:ext cx="4083078" cy="30665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000" dirty="0"/>
              <a:t>My progress (Students)</a:t>
            </a:r>
            <a:br>
              <a:rPr lang="en-US" sz="3000" dirty="0"/>
            </a:br>
            <a:br>
              <a:rPr lang="en-US" sz="3000" dirty="0"/>
            </a:br>
            <a:r>
              <a:rPr lang="en-US" sz="3000" dirty="0"/>
              <a:t>My level</a:t>
            </a:r>
            <a:br>
              <a:rPr lang="en-US" sz="3000" dirty="0"/>
            </a:br>
            <a:r>
              <a:rPr lang="en-US" sz="3000" dirty="0"/>
              <a:t>Time on site</a:t>
            </a:r>
            <a:br>
              <a:rPr lang="en-US" sz="3000" dirty="0"/>
            </a:br>
            <a:r>
              <a:rPr lang="en-US" sz="3000" dirty="0"/>
              <a:t>Last activity </a:t>
            </a:r>
            <a:br>
              <a:rPr lang="en-US" sz="3000" dirty="0"/>
            </a:br>
            <a:r>
              <a:rPr lang="en-US" sz="3000" dirty="0"/>
              <a:t>Personalized help</a:t>
            </a:r>
            <a:br>
              <a:rPr lang="en-US" sz="3000" dirty="0"/>
            </a:br>
            <a:br>
              <a:rPr lang="en-US" sz="3000" dirty="0"/>
            </a:br>
            <a:endParaRPr lang="en-US" sz="3000" dirty="0"/>
          </a:p>
        </p:txBody>
      </p:sp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4B92441D-4D02-4A78-8E62-4A85F8F738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409754"/>
              </p:ext>
            </p:extLst>
          </p:nvPr>
        </p:nvGraphicFramePr>
        <p:xfrm>
          <a:off x="298968" y="1223516"/>
          <a:ext cx="7468003" cy="3540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r:id="rId4" imgW="10069560" imgH="4774320" progId="">
                  <p:embed/>
                </p:oleObj>
              </mc:Choice>
              <mc:Fallback>
                <p:oleObj r:id="rId4" imgW="10069560" imgH="47743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8968" y="1223516"/>
                        <a:ext cx="7468003" cy="3540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A green and blue logo&#10;&#10;Description automatically generated with low confidence">
            <a:extLst>
              <a:ext uri="{FF2B5EF4-FFF2-40B4-BE49-F238E27FC236}">
                <a16:creationId xmlns:a16="http://schemas.microsoft.com/office/drawing/2014/main" id="{EF713335-8547-4B19-A6DA-AC72BBA1E5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15675" y="6205256"/>
            <a:ext cx="5143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6469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A9AB90-E36E-4D17-ACAC-D76AC9715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08" y="4198906"/>
            <a:ext cx="3995201" cy="535850"/>
          </a:xfrm>
        </p:spPr>
        <p:txBody>
          <a:bodyPr anchor="b">
            <a:normAutofit fontScale="90000"/>
          </a:bodyPr>
          <a:lstStyle/>
          <a:p>
            <a:r>
              <a:rPr lang="fr-FR" sz="4900" dirty="0" err="1"/>
              <a:t>Strengths</a:t>
            </a:r>
            <a:r>
              <a:rPr lang="fr-FR" sz="4900" dirty="0"/>
              <a:t>  </a:t>
            </a:r>
            <a:r>
              <a:rPr lang="fr-FR" sz="4900" dirty="0" err="1"/>
              <a:t>Weaknesses</a:t>
            </a:r>
            <a:br>
              <a:rPr lang="fr-FR" sz="3200" dirty="0"/>
            </a:br>
            <a:br>
              <a:rPr lang="fr-FR" sz="3200" dirty="0"/>
            </a:br>
            <a:r>
              <a:rPr lang="fr-FR" sz="3200" dirty="0"/>
              <a:t>For the </a:t>
            </a:r>
            <a:r>
              <a:rPr lang="fr-FR" sz="3200" dirty="0" err="1"/>
              <a:t>student</a:t>
            </a:r>
            <a:br>
              <a:rPr lang="fr-FR" sz="3200" dirty="0"/>
            </a:br>
            <a:r>
              <a:rPr lang="fr-FR" sz="3200" dirty="0"/>
              <a:t>For the </a:t>
            </a:r>
            <a:r>
              <a:rPr lang="fr-FR" sz="3200" dirty="0" err="1"/>
              <a:t>teacher</a:t>
            </a:r>
            <a:br>
              <a:rPr lang="fr-FR" sz="3200" dirty="0"/>
            </a:br>
            <a:r>
              <a:rPr lang="fr-FR" sz="3200" dirty="0"/>
              <a:t>For </a:t>
            </a:r>
            <a:r>
              <a:rPr lang="fr-FR" sz="3200" dirty="0" err="1"/>
              <a:t>efficiency</a:t>
            </a:r>
            <a:br>
              <a:rPr lang="fr-FR" sz="3200" dirty="0"/>
            </a:br>
            <a:r>
              <a:rPr lang="fr-FR" sz="3200" dirty="0"/>
              <a:t> </a:t>
            </a:r>
          </a:p>
        </p:txBody>
      </p:sp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8AE730E8-445D-46A0-A9CD-11430352B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927" y="958156"/>
            <a:ext cx="8086725" cy="4800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 descr="A green and blue logo&#10;&#10;Description automatically generated with low confidence">
            <a:extLst>
              <a:ext uri="{FF2B5EF4-FFF2-40B4-BE49-F238E27FC236}">
                <a16:creationId xmlns:a16="http://schemas.microsoft.com/office/drawing/2014/main" id="{366D6D6D-F14D-4E54-8123-B84A2D944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5675" y="6205256"/>
            <a:ext cx="5143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6960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E86030-8EAC-437B-B0F0-E96055D55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8" y="4101824"/>
            <a:ext cx="4836023" cy="1444752"/>
          </a:xfrm>
        </p:spPr>
        <p:txBody>
          <a:bodyPr anchor="b">
            <a:normAutofit fontScale="90000"/>
          </a:bodyPr>
          <a:lstStyle/>
          <a:p>
            <a:r>
              <a:rPr lang="fr-FR" sz="5300" dirty="0"/>
              <a:t>Program</a:t>
            </a:r>
            <a:br>
              <a:rPr lang="fr-FR" sz="3200" dirty="0"/>
            </a:br>
            <a:r>
              <a:rPr lang="fr-FR" sz="3200" dirty="0"/>
              <a:t> </a:t>
            </a:r>
            <a:br>
              <a:rPr lang="fr-FR" sz="3200" dirty="0"/>
            </a:br>
            <a:r>
              <a:rPr lang="fr-FR" sz="3200" dirty="0" err="1"/>
              <a:t>Videos</a:t>
            </a:r>
            <a:r>
              <a:rPr lang="fr-FR" sz="3200" dirty="0"/>
              <a:t> </a:t>
            </a:r>
            <a:br>
              <a:rPr lang="fr-FR" sz="3200" dirty="0"/>
            </a:br>
            <a:r>
              <a:rPr lang="fr-FR" sz="3200" dirty="0"/>
              <a:t>Coach </a:t>
            </a:r>
            <a:r>
              <a:rPr lang="fr-FR" sz="3200" dirty="0" err="1"/>
              <a:t>access</a:t>
            </a:r>
            <a:br>
              <a:rPr lang="fr-FR" sz="3200" dirty="0"/>
            </a:br>
            <a:r>
              <a:rPr lang="fr-FR" sz="3200" dirty="0" err="1"/>
              <a:t>Level</a:t>
            </a:r>
            <a:r>
              <a:rPr lang="fr-FR" sz="3200" dirty="0"/>
              <a:t> tests</a:t>
            </a:r>
            <a:br>
              <a:rPr lang="fr-FR" sz="3200" dirty="0"/>
            </a:br>
            <a:r>
              <a:rPr lang="fr-FR" sz="3200" dirty="0"/>
              <a:t>Smart phone </a:t>
            </a:r>
            <a:r>
              <a:rPr lang="fr-FR" sz="3200" dirty="0" err="1"/>
              <a:t>activities</a:t>
            </a:r>
            <a:br>
              <a:rPr lang="fr-FR" sz="3200" dirty="0"/>
            </a:br>
            <a:r>
              <a:rPr lang="fr-FR" sz="3200" dirty="0" err="1"/>
              <a:t>eAccent</a:t>
            </a:r>
            <a:br>
              <a:rPr lang="fr-FR" sz="3200" dirty="0"/>
            </a:br>
            <a:r>
              <a:rPr lang="fr-FR" sz="3200" dirty="0" err="1"/>
              <a:t>eDictation</a:t>
            </a:r>
            <a:r>
              <a:rPr lang="fr-FR" sz="3200" dirty="0"/>
              <a:t> </a:t>
            </a:r>
            <a:br>
              <a:rPr lang="fr-FR" sz="3200" dirty="0"/>
            </a:br>
            <a:r>
              <a:rPr lang="fr-FR" sz="3200" dirty="0"/>
              <a:t>Vocabulary</a:t>
            </a:r>
            <a:br>
              <a:rPr lang="fr-FR" sz="3200" dirty="0"/>
            </a:br>
            <a:r>
              <a:rPr lang="fr-FR" sz="3200" dirty="0" err="1"/>
              <a:t>Grammar</a:t>
            </a:r>
            <a:br>
              <a:rPr lang="fr-FR" sz="3200" dirty="0"/>
            </a:br>
            <a:r>
              <a:rPr lang="fr-FR" sz="3200" dirty="0"/>
              <a:t>All </a:t>
            </a:r>
            <a:r>
              <a:rPr lang="fr-FR" sz="3200" dirty="0" err="1"/>
              <a:t>levels</a:t>
            </a:r>
            <a:endParaRPr lang="fr-FR" sz="3200" dirty="0"/>
          </a:p>
        </p:txBody>
      </p:sp>
      <p:pic>
        <p:nvPicPr>
          <p:cNvPr id="4" name="Image 3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CB8FAA4E-7EE5-42F5-9494-2585B472A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653" y="214312"/>
            <a:ext cx="2857500" cy="642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BE974446-CD06-4726-B770-3C31A6373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431" y="214312"/>
            <a:ext cx="2943225" cy="568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A green and blue logo&#10;&#10;Description automatically generated with low confidence">
            <a:extLst>
              <a:ext uri="{FF2B5EF4-FFF2-40B4-BE49-F238E27FC236}">
                <a16:creationId xmlns:a16="http://schemas.microsoft.com/office/drawing/2014/main" id="{C5ED91C4-D972-43D4-9CDB-D1049BF322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5675" y="6205256"/>
            <a:ext cx="5143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70064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2F4DCB-445A-46F8-A468-A6FE0DA87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38" y="406109"/>
            <a:ext cx="10314993" cy="1016654"/>
          </a:xfrm>
        </p:spPr>
        <p:txBody>
          <a:bodyPr>
            <a:normAutofit fontScale="90000"/>
          </a:bodyPr>
          <a:lstStyle/>
          <a:p>
            <a:r>
              <a:rPr lang="fr-FR" dirty="0"/>
              <a:t>Personnalisation (AI Artificiel Intelligence)</a:t>
            </a:r>
          </a:p>
        </p:txBody>
      </p:sp>
      <p:pic>
        <p:nvPicPr>
          <p:cNvPr id="4" name="Image 3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FABFCE1D-3604-41C3-AE95-13352BA86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310" y="1350726"/>
            <a:ext cx="9445557" cy="45013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 descr="A green and blue logo&#10;&#10;Description automatically generated with low confidence">
            <a:extLst>
              <a:ext uri="{FF2B5EF4-FFF2-40B4-BE49-F238E27FC236}">
                <a16:creationId xmlns:a16="http://schemas.microsoft.com/office/drawing/2014/main" id="{D3D04CEC-CE56-4A22-BCC9-22F178D15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5675" y="6205256"/>
            <a:ext cx="5143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0928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5B2BE4-8BC1-495C-ABE4-9E72415F4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494" y="3386242"/>
            <a:ext cx="5625206" cy="1444752"/>
          </a:xfrm>
        </p:spPr>
        <p:txBody>
          <a:bodyPr anchor="b">
            <a:normAutofit fontScale="90000"/>
          </a:bodyPr>
          <a:lstStyle/>
          <a:p>
            <a:r>
              <a:rPr lang="fr-FR" sz="7300" dirty="0"/>
              <a:t>Your coach</a:t>
            </a:r>
            <a:br>
              <a:rPr lang="fr-FR" sz="3200" dirty="0"/>
            </a:br>
            <a:br>
              <a:rPr lang="fr-FR" sz="3200" dirty="0"/>
            </a:br>
            <a:r>
              <a:rPr lang="fr-FR" sz="3200" dirty="0"/>
              <a:t>Native speakers</a:t>
            </a:r>
            <a:br>
              <a:rPr lang="fr-FR" sz="3200" dirty="0"/>
            </a:br>
            <a:r>
              <a:rPr lang="fr-FR" sz="3200" dirty="0" err="1"/>
              <a:t>Available</a:t>
            </a:r>
            <a:r>
              <a:rPr lang="fr-FR" sz="3200" dirty="0"/>
              <a:t>  7 </a:t>
            </a:r>
            <a:r>
              <a:rPr lang="fr-FR" sz="3200" dirty="0" err="1"/>
              <a:t>am</a:t>
            </a:r>
            <a:r>
              <a:rPr lang="fr-FR" sz="3200" dirty="0"/>
              <a:t> / 11 pm</a:t>
            </a:r>
            <a:br>
              <a:rPr lang="fr-FR" sz="3200" dirty="0"/>
            </a:br>
            <a:r>
              <a:rPr lang="fr-FR" sz="3200" dirty="0"/>
              <a:t>Technical help</a:t>
            </a:r>
            <a:br>
              <a:rPr lang="fr-FR" sz="3200" dirty="0"/>
            </a:br>
            <a:r>
              <a:rPr lang="fr-FR" sz="3200" dirty="0" err="1"/>
              <a:t>Functional</a:t>
            </a:r>
            <a:r>
              <a:rPr lang="fr-FR" sz="3200" dirty="0"/>
              <a:t> help</a:t>
            </a:r>
            <a:br>
              <a:rPr lang="fr-FR" sz="3200" dirty="0"/>
            </a:br>
            <a:r>
              <a:rPr lang="fr-FR" sz="3200" dirty="0" err="1"/>
              <a:t>Pedagogical</a:t>
            </a:r>
            <a:r>
              <a:rPr lang="fr-FR" sz="3200" dirty="0"/>
              <a:t> help</a:t>
            </a:r>
            <a:br>
              <a:rPr lang="fr-FR" sz="3200" dirty="0"/>
            </a:br>
            <a:endParaRPr lang="fr-FR" sz="3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997C7D7-6BBD-4D18-9E92-E39DB6E9A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679" y="1868719"/>
            <a:ext cx="3886200" cy="2962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 descr="A green and blue logo&#10;&#10;Description automatically generated with low confidence">
            <a:extLst>
              <a:ext uri="{FF2B5EF4-FFF2-40B4-BE49-F238E27FC236}">
                <a16:creationId xmlns:a16="http://schemas.microsoft.com/office/drawing/2014/main" id="{51E5E0D3-E958-42DA-B7F1-7F97F2097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5675" y="6205256"/>
            <a:ext cx="5143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53857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ACC6C59-064A-45E6-960D-DB693DD8C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86" y="205068"/>
            <a:ext cx="9404723" cy="1400530"/>
          </a:xfrm>
        </p:spPr>
        <p:txBody>
          <a:bodyPr/>
          <a:lstStyle/>
          <a:p>
            <a:pPr algn="ctr"/>
            <a:r>
              <a:rPr lang="fr-FR" dirty="0" err="1"/>
              <a:t>Speaking</a:t>
            </a:r>
            <a:r>
              <a:rPr lang="fr-FR" dirty="0"/>
              <a:t> (Accent </a:t>
            </a:r>
            <a:r>
              <a:rPr lang="fr-FR" dirty="0" err="1"/>
              <a:t>work</a:t>
            </a:r>
            <a:r>
              <a:rPr lang="fr-FR" dirty="0"/>
              <a:t>) </a:t>
            </a:r>
            <a:br>
              <a:rPr lang="fr-FR" dirty="0"/>
            </a:br>
            <a:r>
              <a:rPr lang="fr-FR" sz="3200" dirty="0" err="1"/>
              <a:t>eAccent</a:t>
            </a:r>
            <a:r>
              <a:rPr lang="fr-FR" sz="3200" dirty="0"/>
              <a:t> ® </a:t>
            </a:r>
          </a:p>
        </p:txBody>
      </p:sp>
      <p:pic>
        <p:nvPicPr>
          <p:cNvPr id="13" name="Espace réservé du contenu 1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F33FC87B-F09E-4A58-84C8-79B4BED02D8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563896" y="1462678"/>
            <a:ext cx="8026355" cy="4584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A green and blue logo&#10;&#10;Description automatically generated with low confidence">
            <a:extLst>
              <a:ext uri="{FF2B5EF4-FFF2-40B4-BE49-F238E27FC236}">
                <a16:creationId xmlns:a16="http://schemas.microsoft.com/office/drawing/2014/main" id="{60C83E30-13AD-4028-A94E-C28830538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5675" y="6205256"/>
            <a:ext cx="5143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21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6DF286-C8EF-4E5C-A093-1D1D134DB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/>
              <a:t>Writing</a:t>
            </a:r>
            <a:br>
              <a:rPr lang="fr-FR" dirty="0"/>
            </a:br>
            <a:r>
              <a:rPr lang="fr-FR" sz="3600" dirty="0" err="1"/>
              <a:t>eAccent</a:t>
            </a:r>
            <a:r>
              <a:rPr lang="fr-FR" sz="3600" dirty="0"/>
              <a:t> ®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4AB34B-5634-4394-A4BD-A874437517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D416E8B-F2E4-430B-8713-919DA89245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86FFAB0-7257-4CCD-839F-480831E939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Espace réservé du contenu 7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4CB02472-3013-4147-9F1A-41704D35757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156290" y="1775533"/>
            <a:ext cx="8841567" cy="4123171"/>
          </a:xfrm>
        </p:spPr>
      </p:pic>
      <p:pic>
        <p:nvPicPr>
          <p:cNvPr id="7" name="Picture 6" descr="A green and blue logo&#10;&#10;Description automatically generated with low confidence">
            <a:extLst>
              <a:ext uri="{FF2B5EF4-FFF2-40B4-BE49-F238E27FC236}">
                <a16:creationId xmlns:a16="http://schemas.microsoft.com/office/drawing/2014/main" id="{7D4B97B1-96FA-4298-AB61-7AD47233E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5675" y="6205256"/>
            <a:ext cx="5143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2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A14F82-B137-4831-8015-D50D12CA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880" y="2706623"/>
            <a:ext cx="3108626" cy="1444752"/>
          </a:xfrm>
        </p:spPr>
        <p:txBody>
          <a:bodyPr anchor="b">
            <a:noAutofit/>
          </a:bodyPr>
          <a:lstStyle/>
          <a:p>
            <a:r>
              <a:rPr lang="fr-FR" sz="4400" dirty="0" err="1"/>
              <a:t>Listening</a:t>
            </a:r>
            <a:r>
              <a:rPr lang="fr-FR" sz="4400" dirty="0"/>
              <a:t> </a:t>
            </a:r>
            <a:br>
              <a:rPr lang="fr-FR" sz="4400" dirty="0"/>
            </a:br>
            <a:r>
              <a:rPr lang="fr-FR" sz="4400" dirty="0" err="1"/>
              <a:t>Speaking</a:t>
            </a:r>
            <a:r>
              <a:rPr lang="fr-FR" sz="4400" dirty="0"/>
              <a:t> </a:t>
            </a:r>
            <a:br>
              <a:rPr lang="fr-FR" sz="4400" dirty="0"/>
            </a:br>
            <a:r>
              <a:rPr lang="fr-FR" sz="4400" dirty="0"/>
              <a:t>Reading</a:t>
            </a:r>
            <a:br>
              <a:rPr lang="fr-FR" sz="4400" dirty="0"/>
            </a:br>
            <a:r>
              <a:rPr lang="fr-FR" sz="4400" dirty="0" err="1"/>
              <a:t>Translaiton</a:t>
            </a:r>
            <a:endParaRPr lang="fr-FR" sz="4400" dirty="0"/>
          </a:p>
        </p:txBody>
      </p:sp>
      <p:sp>
        <p:nvSpPr>
          <p:cNvPr id="48" name="Freeform 11">
            <a:extLst>
              <a:ext uri="{FF2B5EF4-FFF2-40B4-BE49-F238E27FC236}">
                <a16:creationId xmlns:a16="http://schemas.microsoft.com/office/drawing/2014/main" id="{637C035B-4F43-4464-9C0C-4714E1FAD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B976D2-0CB1-49A9-BAE8-08D80D08C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40FB5D5B-FC6D-4835-B789-333DA52AD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140466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DADB2C-559B-4AE1-B191-800C78A4B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3" descr="Text, letter&#10;&#10;Description automatically generated">
            <a:extLst>
              <a:ext uri="{FF2B5EF4-FFF2-40B4-BE49-F238E27FC236}">
                <a16:creationId xmlns:a16="http://schemas.microsoft.com/office/drawing/2014/main" id="{7FC47E99-3FAB-449F-AE79-94D463A809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37413" y="55001"/>
            <a:ext cx="6494014" cy="2502900"/>
          </a:xfrm>
        </p:spPr>
      </p:pic>
      <p:pic>
        <p:nvPicPr>
          <p:cNvPr id="49" name="Espace réservé du contenu 8">
            <a:extLst>
              <a:ext uri="{FF2B5EF4-FFF2-40B4-BE49-F238E27FC236}">
                <a16:creationId xmlns:a16="http://schemas.microsoft.com/office/drawing/2014/main" id="{9F2E2981-11A1-419A-A401-87D34CE25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0598" y="2062678"/>
            <a:ext cx="7736257" cy="4467688"/>
          </a:xfrm>
          <a:prstGeom prst="rect">
            <a:avLst/>
          </a:prstGeom>
          <a:effectLst/>
        </p:spPr>
      </p:pic>
      <p:pic>
        <p:nvPicPr>
          <p:cNvPr id="9" name="Picture 8" descr="A green and blue logo&#10;&#10;Description automatically generated with low confidence">
            <a:extLst>
              <a:ext uri="{FF2B5EF4-FFF2-40B4-BE49-F238E27FC236}">
                <a16:creationId xmlns:a16="http://schemas.microsoft.com/office/drawing/2014/main" id="{848739E6-09D7-4C55-94D9-4E4CADBCAE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5675" y="6205256"/>
            <a:ext cx="5143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63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6">
            <a:extLst>
              <a:ext uri="{FF2B5EF4-FFF2-40B4-BE49-F238E27FC236}">
                <a16:creationId xmlns:a16="http://schemas.microsoft.com/office/drawing/2014/main" id="{0BF4B520-6A1B-493D-9A5A-0A20C7F01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781" y="1955274"/>
            <a:ext cx="6495847" cy="2500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5852113-AA52-482B-A399-5A5869B1D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70" y="2706624"/>
            <a:ext cx="5553130" cy="1444752"/>
          </a:xfrm>
        </p:spPr>
        <p:txBody>
          <a:bodyPr anchor="b">
            <a:normAutofit fontScale="90000"/>
          </a:bodyPr>
          <a:lstStyle/>
          <a:p>
            <a:r>
              <a:rPr lang="fr-FR" sz="8000" dirty="0"/>
              <a:t>Format</a:t>
            </a:r>
            <a:br>
              <a:rPr lang="fr-FR" sz="3200" dirty="0"/>
            </a:br>
            <a:br>
              <a:rPr lang="fr-FR" sz="3200" dirty="0"/>
            </a:br>
            <a:r>
              <a:rPr lang="fr-FR" sz="3200" dirty="0"/>
              <a:t>1) E-learning </a:t>
            </a:r>
            <a:br>
              <a:rPr lang="fr-FR" sz="3200" dirty="0"/>
            </a:br>
            <a:r>
              <a:rPr lang="fr-FR" sz="3200" dirty="0"/>
              <a:t>2) Blended / coaches</a:t>
            </a:r>
          </a:p>
        </p:txBody>
      </p:sp>
      <p:pic>
        <p:nvPicPr>
          <p:cNvPr id="4" name="Picture 3" descr="A green and blue logo&#10;&#10;Description automatically generated with low confidence">
            <a:extLst>
              <a:ext uri="{FF2B5EF4-FFF2-40B4-BE49-F238E27FC236}">
                <a16:creationId xmlns:a16="http://schemas.microsoft.com/office/drawing/2014/main" id="{3B71CC25-1807-43FC-A247-187355024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5675" y="6205256"/>
            <a:ext cx="5143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9435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48FE36D-9A14-488F-ACA7-F32BA98748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198016" y="1172737"/>
            <a:ext cx="7792719" cy="3003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ADE45C4-1A13-4044-AE21-8460EF9F17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629282" y="2014147"/>
            <a:ext cx="7477759" cy="2882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F41A74A-B587-42BF-A1B7-0BE871F4A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Our </a:t>
            </a:r>
            <a:r>
              <a:rPr lang="fr-FR" dirty="0" err="1"/>
              <a:t>products</a:t>
            </a:r>
            <a:r>
              <a:rPr lang="fr-FR" dirty="0"/>
              <a:t>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F33E51-72F8-4DB4-A8FD-9AB620943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720" y="1313512"/>
            <a:ext cx="9681114" cy="4950993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English</a:t>
            </a:r>
          </a:p>
          <a:p>
            <a:r>
              <a:rPr lang="fr-FR" dirty="0"/>
              <a:t>French</a:t>
            </a:r>
          </a:p>
          <a:p>
            <a:r>
              <a:rPr lang="fr-FR" dirty="0" err="1"/>
              <a:t>Spanish</a:t>
            </a:r>
            <a:endParaRPr lang="fr-FR" dirty="0"/>
          </a:p>
          <a:p>
            <a:r>
              <a:rPr lang="fr-FR" dirty="0"/>
              <a:t>German</a:t>
            </a:r>
          </a:p>
          <a:p>
            <a:r>
              <a:rPr lang="fr-FR" dirty="0" err="1"/>
              <a:t>Italian</a:t>
            </a:r>
            <a:endParaRPr lang="fr-FR" dirty="0"/>
          </a:p>
          <a:p>
            <a:r>
              <a:rPr lang="fr-FR" dirty="0" err="1"/>
              <a:t>Russian</a:t>
            </a:r>
            <a:endParaRPr lang="fr-FR" dirty="0"/>
          </a:p>
          <a:p>
            <a:r>
              <a:rPr lang="fr-FR" dirty="0"/>
              <a:t>Dutch</a:t>
            </a:r>
          </a:p>
          <a:p>
            <a:r>
              <a:rPr lang="fr-FR" dirty="0" err="1"/>
              <a:t>Brazilian</a:t>
            </a:r>
            <a:endParaRPr lang="fr-FR" dirty="0"/>
          </a:p>
          <a:p>
            <a:r>
              <a:rPr lang="fr-FR" dirty="0" err="1"/>
              <a:t>Portugese</a:t>
            </a:r>
            <a:endParaRPr lang="fr-FR" dirty="0"/>
          </a:p>
          <a:p>
            <a:r>
              <a:rPr lang="fr-FR" dirty="0" err="1"/>
              <a:t>yLynks</a:t>
            </a:r>
            <a:r>
              <a:rPr lang="fr-FR" dirty="0"/>
              <a:t> DIY elearning</a:t>
            </a:r>
          </a:p>
          <a:p>
            <a:r>
              <a:rPr lang="fr-FR" dirty="0" err="1"/>
              <a:t>Coming</a:t>
            </a:r>
            <a:r>
              <a:rPr lang="fr-FR" dirty="0"/>
              <a:t> </a:t>
            </a:r>
            <a:r>
              <a:rPr lang="fr-FR" dirty="0" err="1"/>
              <a:t>soon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 err="1"/>
              <a:t>Arabic</a:t>
            </a:r>
            <a:br>
              <a:rPr lang="fr-FR" dirty="0"/>
            </a:br>
            <a:r>
              <a:rPr lang="fr-FR" dirty="0" err="1"/>
              <a:t>Chinese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dirty="0" err="1"/>
              <a:t>language</a:t>
            </a:r>
            <a:r>
              <a:rPr lang="fr-FR" dirty="0"/>
              <a:t> 6,000 pages</a:t>
            </a:r>
            <a:br>
              <a:rPr lang="fr-FR" dirty="0"/>
            </a:br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A89B135-A467-4B90-9639-F44EC24A66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56034" y="3310486"/>
            <a:ext cx="7664481" cy="2954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6357301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ED40652-2041-40A8-BD19-217432266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9E3962-D4A6-4AE1-88E9-74BCE5EB8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C6C9A81-EBD8-4A7D-BE1B-7520E2A46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9C71F41-5AA1-428C-A1E3-0BD5A7691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A17048-7FB7-46CB-B99B-8D9D66ECA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CFBC036-F1E2-42B1-B205-11560583B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E33073-1E59-4C9F-B5B4-8301E510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80703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yLynks.com </a:t>
            </a:r>
            <a:br>
              <a:rPr lang="en-US" dirty="0"/>
            </a:br>
            <a:r>
              <a:rPr lang="en-US" dirty="0"/>
              <a:t>Do It Yourself elearning</a:t>
            </a:r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9200DA9A-C650-4C85-93DE-F8BFB9788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571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36">
            <a:extLst>
              <a:ext uri="{FF2B5EF4-FFF2-40B4-BE49-F238E27FC236}">
                <a16:creationId xmlns:a16="http://schemas.microsoft.com/office/drawing/2014/main" id="{D8A2D167-807B-4285-BF5A-BE1660FA2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83B96611-4BCB-4210-9437-6F78615A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70859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B6F9E51-444D-4338-9771-94323B4C54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/>
        </p:blipFill>
        <p:spPr>
          <a:xfrm>
            <a:off x="45708" y="1384976"/>
            <a:ext cx="7493387" cy="3709643"/>
          </a:xfrm>
          <a:prstGeom prst="rect">
            <a:avLst/>
          </a:prstGeom>
          <a:effectLst/>
        </p:spPr>
      </p:pic>
      <p:pic>
        <p:nvPicPr>
          <p:cNvPr id="13" name="Picture 12" descr="A green and blue logo&#10;&#10;Description automatically generated with low confidence">
            <a:extLst>
              <a:ext uri="{FF2B5EF4-FFF2-40B4-BE49-F238E27FC236}">
                <a16:creationId xmlns:a16="http://schemas.microsoft.com/office/drawing/2014/main" id="{68FCC4AC-8BB1-4ABC-AF48-4F2BB2334C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15675" y="6205256"/>
            <a:ext cx="5143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54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728129-F750-408B-98D5-00521B569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Compatible all </a:t>
            </a:r>
            <a:r>
              <a:rPr lang="fr-FR" dirty="0" err="1"/>
              <a:t>devices</a:t>
            </a:r>
            <a:br>
              <a:rPr lang="fr-FR" dirty="0"/>
            </a:br>
            <a:r>
              <a:rPr lang="fr-FR" dirty="0"/>
              <a:t>Smartphone, PC and Mac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C0C64469-8C9F-4174-9A48-134CF49E0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3682" y="2502376"/>
            <a:ext cx="1932895" cy="2268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CDB4376-3FFC-4868-ABDA-F1181CE4C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198" y="2502377"/>
            <a:ext cx="2949715" cy="2211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CC8D4EA-4B8E-4149-912E-007ECE786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0461" y="2502376"/>
            <a:ext cx="3930712" cy="2211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green and blue logo&#10;&#10;Description automatically generated with low confidence">
            <a:extLst>
              <a:ext uri="{FF2B5EF4-FFF2-40B4-BE49-F238E27FC236}">
                <a16:creationId xmlns:a16="http://schemas.microsoft.com/office/drawing/2014/main" id="{83FFB0A1-3C51-476A-8EBB-C33C4410B7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5675" y="6205256"/>
            <a:ext cx="5143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40394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DB49F6-D476-4C01-AC48-4F731231C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Contact us</a:t>
            </a:r>
            <a:br>
              <a:rPr lang="fr-FR" dirty="0"/>
            </a:br>
            <a:r>
              <a:rPr lang="fr-FR" sz="1800" u="sng" dirty="0">
                <a:solidFill>
                  <a:srgbClr val="07376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info@eskills.net</a:t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+33 9 70 40 50 51  France</a:t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+1 954 317 1986 USA Canada</a:t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+56  2 979 8290  Mexico South America</a:t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+27 1108 38837 South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Africa</a:t>
            </a:r>
            <a:endParaRPr lang="fr-FR" sz="1600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6A645B9-6815-495B-8765-6FB7471DC0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6996" y="2956902"/>
            <a:ext cx="8947148" cy="3448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A green and blue logo&#10;&#10;Description automatically generated with low confidence">
            <a:extLst>
              <a:ext uri="{FF2B5EF4-FFF2-40B4-BE49-F238E27FC236}">
                <a16:creationId xmlns:a16="http://schemas.microsoft.com/office/drawing/2014/main" id="{35F0E854-44C3-4399-82DE-B12BB8938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5675" y="6205256"/>
            <a:ext cx="5143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1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B37DE20-698E-4F8B-86A9-5EDC2A8F7D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/>
              <a:t> </a:t>
            </a:r>
            <a:endParaRPr lang="fr-FR" dirty="0"/>
          </a:p>
        </p:txBody>
      </p:sp>
      <p:pic>
        <p:nvPicPr>
          <p:cNvPr id="5" name="Picture 4" descr="A green and blue logo&#10;&#10;Description automatically generated with low confidence">
            <a:extLst>
              <a:ext uri="{FF2B5EF4-FFF2-40B4-BE49-F238E27FC236}">
                <a16:creationId xmlns:a16="http://schemas.microsoft.com/office/drawing/2014/main" id="{EB22AF48-5547-4FEB-85CE-3F2E2C4F1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5675" y="6205256"/>
            <a:ext cx="514350" cy="495300"/>
          </a:xfrm>
          <a:prstGeom prst="rect">
            <a:avLst/>
          </a:prstGeom>
        </p:spPr>
      </p:pic>
      <p:pic>
        <p:nvPicPr>
          <p:cNvPr id="2" name="Online Media 1" title="Welcome to eSpeaks for your language training.">
            <a:hlinkClick r:id="" action="ppaction://media"/>
            <a:extLst>
              <a:ext uri="{FF2B5EF4-FFF2-40B4-BE49-F238E27FC236}">
                <a16:creationId xmlns:a16="http://schemas.microsoft.com/office/drawing/2014/main" id="{4AE8FFE9-2529-40E3-B458-81E70A8EA1D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04240" y="537210"/>
            <a:ext cx="10017760" cy="566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616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BF9261-FDB1-442B-9C7A-31B24B4A0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7"/>
            <a:ext cx="6586491" cy="756474"/>
          </a:xfrm>
        </p:spPr>
        <p:txBody>
          <a:bodyPr>
            <a:normAutofit/>
          </a:bodyPr>
          <a:lstStyle/>
          <a:p>
            <a:r>
              <a:rPr lang="fr-FR" dirty="0" err="1"/>
              <a:t>Corporate</a:t>
            </a:r>
            <a:r>
              <a:rPr lang="fr-FR" dirty="0"/>
              <a:t> solutions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AA878A-8319-4AEB-A20D-45EF9CD69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454" y="1892482"/>
            <a:ext cx="6586489" cy="3785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1900" dirty="0" err="1"/>
              <a:t>Certified</a:t>
            </a:r>
            <a:r>
              <a:rPr lang="fr-FR" sz="1900" dirty="0"/>
              <a:t> exams</a:t>
            </a:r>
          </a:p>
          <a:p>
            <a:pPr>
              <a:lnSpc>
                <a:spcPct val="90000"/>
              </a:lnSpc>
            </a:pPr>
            <a:r>
              <a:rPr lang="fr-FR" sz="1900" dirty="0"/>
              <a:t>Complete training structures</a:t>
            </a:r>
          </a:p>
          <a:p>
            <a:pPr>
              <a:lnSpc>
                <a:spcPct val="90000"/>
              </a:lnSpc>
            </a:pPr>
            <a:r>
              <a:rPr lang="fr-FR" sz="1900" dirty="0" err="1"/>
              <a:t>Employment</a:t>
            </a:r>
            <a:r>
              <a:rPr lang="fr-FR" sz="1900" dirty="0"/>
              <a:t> </a:t>
            </a:r>
            <a:r>
              <a:rPr lang="fr-FR" sz="1900" dirty="0" err="1"/>
              <a:t>agencies</a:t>
            </a:r>
            <a:endParaRPr lang="fr-FR" sz="1900" dirty="0"/>
          </a:p>
          <a:p>
            <a:pPr>
              <a:lnSpc>
                <a:spcPct val="90000"/>
              </a:lnSpc>
            </a:pPr>
            <a:r>
              <a:rPr lang="fr-FR" sz="1900" dirty="0"/>
              <a:t>Language </a:t>
            </a:r>
            <a:r>
              <a:rPr lang="fr-FR" sz="1900" dirty="0" err="1"/>
              <a:t>schools</a:t>
            </a:r>
            <a:r>
              <a:rPr lang="fr-FR" sz="1900" dirty="0"/>
              <a:t> </a:t>
            </a:r>
          </a:p>
          <a:p>
            <a:pPr>
              <a:lnSpc>
                <a:spcPct val="90000"/>
              </a:lnSpc>
            </a:pPr>
            <a:r>
              <a:rPr lang="fr-FR" sz="1900" dirty="0" err="1"/>
              <a:t>Recruiting</a:t>
            </a:r>
            <a:r>
              <a:rPr lang="fr-FR" sz="1900" dirty="0"/>
              <a:t> (</a:t>
            </a:r>
            <a:r>
              <a:rPr lang="fr-FR" sz="1900" dirty="0" err="1"/>
              <a:t>level</a:t>
            </a:r>
            <a:r>
              <a:rPr lang="fr-FR" sz="1900" dirty="0"/>
              <a:t> tests) </a:t>
            </a:r>
          </a:p>
          <a:p>
            <a:pPr>
              <a:lnSpc>
                <a:spcPct val="90000"/>
              </a:lnSpc>
            </a:pPr>
            <a:r>
              <a:rPr lang="fr-FR" sz="1900" dirty="0"/>
              <a:t>Complete solutions </a:t>
            </a:r>
          </a:p>
          <a:p>
            <a:pPr>
              <a:lnSpc>
                <a:spcPct val="90000"/>
              </a:lnSpc>
            </a:pPr>
            <a:r>
              <a:rPr lang="fr-FR" sz="1900" dirty="0"/>
              <a:t>GDPR compliant  2021</a:t>
            </a:r>
          </a:p>
          <a:p>
            <a:pPr>
              <a:lnSpc>
                <a:spcPct val="90000"/>
              </a:lnSpc>
            </a:pPr>
            <a:r>
              <a:rPr lang="fr-FR" sz="1900" dirty="0" err="1"/>
              <a:t>yLynks</a:t>
            </a:r>
            <a:r>
              <a:rPr lang="fr-FR" sz="1900" dirty="0"/>
              <a:t> Do It </a:t>
            </a:r>
            <a:r>
              <a:rPr lang="fr-FR" sz="1900" dirty="0" err="1"/>
              <a:t>Yourself</a:t>
            </a:r>
            <a:r>
              <a:rPr lang="fr-FR" sz="1900" dirty="0"/>
              <a:t> elearning</a:t>
            </a:r>
          </a:p>
          <a:p>
            <a:pPr>
              <a:lnSpc>
                <a:spcPct val="90000"/>
              </a:lnSpc>
            </a:pPr>
            <a:r>
              <a:rPr lang="fr-FR" sz="1900" dirty="0" err="1"/>
              <a:t>Competitive</a:t>
            </a:r>
            <a:r>
              <a:rPr lang="fr-FR" sz="1900" dirty="0"/>
              <a:t> </a:t>
            </a:r>
            <a:r>
              <a:rPr lang="fr-FR" sz="1900" dirty="0" err="1"/>
              <a:t>pricing</a:t>
            </a:r>
            <a:endParaRPr lang="fr-FR" sz="1900" dirty="0"/>
          </a:p>
          <a:p>
            <a:pPr>
              <a:lnSpc>
                <a:spcPct val="90000"/>
              </a:lnSpc>
            </a:pPr>
            <a:endParaRPr lang="fr-FR" sz="1900" dirty="0"/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70526D8E-1940-459D-9F56-2FD7D339B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674" y="1892483"/>
            <a:ext cx="7517765" cy="2897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A green and blue logo&#10;&#10;Description automatically generated with low confidence">
            <a:extLst>
              <a:ext uri="{FF2B5EF4-FFF2-40B4-BE49-F238E27FC236}">
                <a16:creationId xmlns:a16="http://schemas.microsoft.com/office/drawing/2014/main" id="{129E98CA-E773-4E58-BFFC-4E8153D24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5675" y="6205256"/>
            <a:ext cx="5143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8284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003E88-09F2-4B51-A5D1-9AEA5312D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663" y="608649"/>
            <a:ext cx="6210711" cy="363487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Extranet (administrator) </a:t>
            </a:r>
            <a:br>
              <a:rPr lang="en-US" sz="3400" dirty="0"/>
            </a:br>
            <a:br>
              <a:rPr lang="en-US" sz="3400" dirty="0"/>
            </a:br>
            <a:r>
              <a:rPr lang="en-US" sz="3400" dirty="0"/>
              <a:t>Human resources </a:t>
            </a:r>
            <a:br>
              <a:rPr lang="en-US" sz="3400" dirty="0"/>
            </a:br>
            <a:r>
              <a:rPr lang="en-US" sz="3400" dirty="0"/>
              <a:t>Tutors </a:t>
            </a:r>
            <a:br>
              <a:rPr lang="en-US" sz="3400" dirty="0"/>
            </a:br>
            <a:r>
              <a:rPr lang="en-US" sz="3400" dirty="0"/>
              <a:t>Companies </a:t>
            </a:r>
            <a:br>
              <a:rPr lang="en-US" sz="3400" dirty="0"/>
            </a:br>
            <a:r>
              <a:rPr lang="en-US" sz="3400" dirty="0"/>
              <a:t>Real time follow up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A40E10F-2D90-48F5-AB15-91C95380CF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321936"/>
              </p:ext>
            </p:extLst>
          </p:nvPr>
        </p:nvGraphicFramePr>
        <p:xfrm>
          <a:off x="5868424" y="303849"/>
          <a:ext cx="6037826" cy="6480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r:id="rId4" imgW="12736440" imgH="13637880" progId="">
                  <p:embed/>
                </p:oleObj>
              </mc:Choice>
              <mc:Fallback>
                <p:oleObj r:id="rId4" imgW="12736440" imgH="136378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68424" y="303849"/>
                        <a:ext cx="6037826" cy="6480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135543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00002F-D22D-48D5-A1EE-E92062C5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618" y="4765881"/>
            <a:ext cx="4395832" cy="1444752"/>
          </a:xfrm>
        </p:spPr>
        <p:txBody>
          <a:bodyPr anchor="b">
            <a:normAutofit fontScale="90000"/>
          </a:bodyPr>
          <a:lstStyle/>
          <a:p>
            <a:br>
              <a:rPr lang="fr-FR" sz="3200" dirty="0"/>
            </a:br>
            <a:br>
              <a:rPr lang="fr-FR" sz="3200" dirty="0"/>
            </a:br>
            <a:r>
              <a:rPr lang="fr-FR" sz="3200" dirty="0" err="1"/>
              <a:t>Personalized</a:t>
            </a:r>
            <a:r>
              <a:rPr lang="fr-FR" sz="3200" dirty="0"/>
              <a:t> </a:t>
            </a:r>
            <a:r>
              <a:rPr lang="fr-FR" sz="3200" dirty="0" err="1"/>
              <a:t>Tracking</a:t>
            </a:r>
            <a:br>
              <a:rPr lang="fr-FR" sz="3200" dirty="0"/>
            </a:br>
            <a:r>
              <a:rPr lang="fr-FR" sz="3200" dirty="0"/>
              <a:t>Time on site</a:t>
            </a:r>
            <a:br>
              <a:rPr lang="fr-FR" sz="3200" dirty="0"/>
            </a:br>
            <a:br>
              <a:rPr lang="fr-FR" sz="3200" dirty="0"/>
            </a:br>
            <a:r>
              <a:rPr lang="fr-FR" sz="3200" dirty="0" err="1"/>
              <a:t>Strengths</a:t>
            </a:r>
            <a:r>
              <a:rPr lang="fr-FR" sz="3200" dirty="0"/>
              <a:t> / </a:t>
            </a:r>
            <a:br>
              <a:rPr lang="fr-FR" sz="3200" dirty="0"/>
            </a:br>
            <a:r>
              <a:rPr lang="fr-FR" sz="3200" dirty="0" err="1"/>
              <a:t>weaknesses</a:t>
            </a:r>
            <a:br>
              <a:rPr lang="fr-FR" sz="3200" dirty="0"/>
            </a:br>
            <a:br>
              <a:rPr lang="fr-FR" sz="3200" dirty="0"/>
            </a:br>
            <a:r>
              <a:rPr lang="fr-FR" sz="3200" dirty="0"/>
              <a:t>Evaluations</a:t>
            </a:r>
            <a:br>
              <a:rPr lang="fr-FR" sz="3200" dirty="0"/>
            </a:br>
            <a:br>
              <a:rPr lang="fr-FR" sz="3200" dirty="0"/>
            </a:br>
            <a:r>
              <a:rPr lang="fr-FR" sz="3200" dirty="0"/>
              <a:t>Progress</a:t>
            </a:r>
            <a:br>
              <a:rPr lang="fr-FR" sz="3200" dirty="0"/>
            </a:br>
            <a:r>
              <a:rPr lang="fr-FR" sz="3200" dirty="0" err="1"/>
              <a:t>Tutors</a:t>
            </a:r>
            <a:r>
              <a:rPr lang="fr-FR" sz="3200" dirty="0"/>
              <a:t> </a:t>
            </a:r>
            <a:br>
              <a:rPr lang="fr-FR" sz="3200" dirty="0"/>
            </a:br>
            <a:r>
              <a:rPr lang="fr-FR" sz="3200" dirty="0"/>
              <a:t>Etc…</a:t>
            </a:r>
            <a:br>
              <a:rPr lang="fr-FR" sz="3200" dirty="0"/>
            </a:br>
            <a:br>
              <a:rPr lang="fr-FR" sz="3200" dirty="0"/>
            </a:br>
            <a:endParaRPr lang="fr-FR" sz="3200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4AFC12C-1E25-4529-9166-8DD821635D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23643"/>
              </p:ext>
            </p:extLst>
          </p:nvPr>
        </p:nvGraphicFramePr>
        <p:xfrm>
          <a:off x="4511721" y="799767"/>
          <a:ext cx="6827835" cy="5515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r:id="rId4" imgW="17015760" imgH="13714200" progId="">
                  <p:embed/>
                </p:oleObj>
              </mc:Choice>
              <mc:Fallback>
                <p:oleObj r:id="rId4" imgW="17015760" imgH="137142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1721" y="799767"/>
                        <a:ext cx="6827835" cy="55155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60426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D2340E-6984-4C1C-8273-BF0EDAAFD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547" y="877317"/>
            <a:ext cx="9149350" cy="86802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Details </a:t>
            </a:r>
            <a:br>
              <a:rPr lang="en-US" sz="4800" dirty="0"/>
            </a:br>
            <a:r>
              <a:rPr lang="en-US" sz="2200" dirty="0"/>
              <a:t>(hours of connection, </a:t>
            </a:r>
            <a:br>
              <a:rPr lang="en-US" sz="2200" dirty="0"/>
            </a:br>
            <a:r>
              <a:rPr lang="en-US" sz="2200" dirty="0"/>
              <a:t>time on site etc...)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A8B88AF-81F7-4BB7-B86B-50D657BF0B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346588"/>
              </p:ext>
            </p:extLst>
          </p:nvPr>
        </p:nvGraphicFramePr>
        <p:xfrm>
          <a:off x="3959225" y="574675"/>
          <a:ext cx="7531100" cy="629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r:id="rId4" imgW="14983920" imgH="12494880" progId="">
                  <p:embed/>
                </p:oleObj>
              </mc:Choice>
              <mc:Fallback>
                <p:oleObj r:id="rId4" imgW="14983920" imgH="124948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9225" y="574675"/>
                        <a:ext cx="7531100" cy="6292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16884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E82B4CE-C17B-480B-A70F-FE0D3BFDF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0" y="701319"/>
            <a:ext cx="8343663" cy="4693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BFA810-17B9-4A38-B178-359FDC10A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287" y="453745"/>
            <a:ext cx="7511844" cy="3241215"/>
          </a:xfrm>
        </p:spPr>
        <p:txBody>
          <a:bodyPr>
            <a:normAutofit fontScale="90000"/>
          </a:bodyPr>
          <a:lstStyle/>
          <a:p>
            <a:r>
              <a:rPr lang="fr-FR" sz="8000" dirty="0"/>
              <a:t>Fun!</a:t>
            </a:r>
            <a:br>
              <a:rPr lang="fr-FR" dirty="0"/>
            </a:br>
            <a:br>
              <a:rPr lang="fr-FR" dirty="0"/>
            </a:br>
            <a:r>
              <a:rPr lang="fr-FR" dirty="0"/>
              <a:t>200+ </a:t>
            </a:r>
            <a:r>
              <a:rPr lang="fr-FR" dirty="0" err="1"/>
              <a:t>Videos</a:t>
            </a:r>
            <a:br>
              <a:rPr lang="fr-FR" dirty="0"/>
            </a:br>
            <a:r>
              <a:rPr lang="fr-FR" dirty="0"/>
              <a:t>MP3s</a:t>
            </a:r>
            <a:br>
              <a:rPr lang="fr-FR" dirty="0"/>
            </a:br>
            <a:r>
              <a:rPr lang="fr-FR" dirty="0"/>
              <a:t>Evaluations</a:t>
            </a:r>
            <a:br>
              <a:rPr lang="fr-FR" dirty="0"/>
            </a:br>
            <a:r>
              <a:rPr lang="fr-FR" dirty="0" err="1"/>
              <a:t>eAccent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 err="1"/>
              <a:t>eDictation</a:t>
            </a:r>
            <a:br>
              <a:rPr lang="fr-FR" dirty="0"/>
            </a:br>
            <a:r>
              <a:rPr lang="fr-FR" dirty="0"/>
              <a:t>Chat </a:t>
            </a:r>
            <a:br>
              <a:rPr lang="fr-FR" dirty="0"/>
            </a:br>
            <a:r>
              <a:rPr lang="fr-FR" dirty="0"/>
              <a:t>Support and </a:t>
            </a:r>
            <a:r>
              <a:rPr lang="fr-FR" dirty="0" err="1"/>
              <a:t>teachers</a:t>
            </a:r>
            <a:r>
              <a:rPr lang="fr-FR" dirty="0"/>
              <a:t>)</a:t>
            </a:r>
          </a:p>
        </p:txBody>
      </p:sp>
      <p:pic>
        <p:nvPicPr>
          <p:cNvPr id="4" name="Picture 3" descr="A green and blue logo&#10;&#10;Description automatically generated with low confidence">
            <a:extLst>
              <a:ext uri="{FF2B5EF4-FFF2-40B4-BE49-F238E27FC236}">
                <a16:creationId xmlns:a16="http://schemas.microsoft.com/office/drawing/2014/main" id="{2AD01DF4-65E7-4C5E-A4C3-B6094CA6F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5675" y="6205256"/>
            <a:ext cx="5143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1961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104F1C-00FA-40D1-B0E6-C665A6436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Testing</a:t>
            </a:r>
            <a:r>
              <a:rPr lang="fr-FR" dirty="0"/>
              <a:t> </a:t>
            </a:r>
            <a:r>
              <a:rPr lang="fr-FR" sz="3600" dirty="0"/>
              <a:t>(entrance/</a:t>
            </a:r>
            <a:r>
              <a:rPr lang="fr-FR" sz="3600" dirty="0" err="1"/>
              <a:t>progress</a:t>
            </a:r>
            <a:r>
              <a:rPr lang="fr-FR" sz="3600" dirty="0"/>
              <a:t>/exit)</a:t>
            </a:r>
          </a:p>
        </p:txBody>
      </p:sp>
      <p:graphicFrame>
        <p:nvGraphicFramePr>
          <p:cNvPr id="10" name="Objet 9">
            <a:extLst>
              <a:ext uri="{FF2B5EF4-FFF2-40B4-BE49-F238E27FC236}">
                <a16:creationId xmlns:a16="http://schemas.microsoft.com/office/drawing/2014/main" id="{6D0707F1-00D4-455C-B545-08FD7692C5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345183"/>
              </p:ext>
            </p:extLst>
          </p:nvPr>
        </p:nvGraphicFramePr>
        <p:xfrm>
          <a:off x="208950" y="1175817"/>
          <a:ext cx="5887050" cy="2776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r:id="rId3" imgW="10069560" imgH="4749120" progId="">
                  <p:embed/>
                </p:oleObj>
              </mc:Choice>
              <mc:Fallback>
                <p:oleObj r:id="rId3" imgW="10069560" imgH="47491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8950" y="1175817"/>
                        <a:ext cx="5887050" cy="2776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 10">
            <a:extLst>
              <a:ext uri="{FF2B5EF4-FFF2-40B4-BE49-F238E27FC236}">
                <a16:creationId xmlns:a16="http://schemas.microsoft.com/office/drawing/2014/main" id="{AF1409AC-A6D7-4A6D-B709-075EE1978C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28276"/>
              </p:ext>
            </p:extLst>
          </p:nvPr>
        </p:nvGraphicFramePr>
        <p:xfrm>
          <a:off x="1337209" y="1805473"/>
          <a:ext cx="7644217" cy="297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r:id="rId5" imgW="10069560" imgH="3923640" progId="">
                  <p:embed/>
                </p:oleObj>
              </mc:Choice>
              <mc:Fallback>
                <p:oleObj r:id="rId5" imgW="10069560" imgH="39236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7209" y="1805473"/>
                        <a:ext cx="7644217" cy="297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 12">
            <a:extLst>
              <a:ext uri="{FF2B5EF4-FFF2-40B4-BE49-F238E27FC236}">
                <a16:creationId xmlns:a16="http://schemas.microsoft.com/office/drawing/2014/main" id="{B375D659-100D-49E9-B5C9-775E7254DB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319622"/>
              </p:ext>
            </p:extLst>
          </p:nvPr>
        </p:nvGraphicFramePr>
        <p:xfrm>
          <a:off x="2885426" y="2564281"/>
          <a:ext cx="9097624" cy="3052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r:id="rId7" imgW="10069560" imgH="3377520" progId="">
                  <p:embed/>
                </p:oleObj>
              </mc:Choice>
              <mc:Fallback>
                <p:oleObj r:id="rId7" imgW="10069560" imgH="33775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85426" y="2564281"/>
                        <a:ext cx="9097624" cy="3052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green and blue logo&#10;&#10;Description automatically generated with low confidence">
            <a:extLst>
              <a:ext uri="{FF2B5EF4-FFF2-40B4-BE49-F238E27FC236}">
                <a16:creationId xmlns:a16="http://schemas.microsoft.com/office/drawing/2014/main" id="{85BA784C-BC09-4EE5-A51A-E8C1DE2C46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15675" y="6205256"/>
            <a:ext cx="5143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5724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F96DDE-F485-47FC-8F76-7D37DA4AC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Quality</a:t>
            </a:r>
            <a:r>
              <a:rPr lang="fr-FR" dirty="0"/>
              <a:t> control</a:t>
            </a:r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83737545-29C7-43ED-9D00-AA47387F11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316470"/>
              </p:ext>
            </p:extLst>
          </p:nvPr>
        </p:nvGraphicFramePr>
        <p:xfrm>
          <a:off x="818847" y="1973401"/>
          <a:ext cx="10069512" cy="435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r:id="rId3" imgW="10069560" imgH="4355280" progId="">
                  <p:embed/>
                </p:oleObj>
              </mc:Choice>
              <mc:Fallback>
                <p:oleObj r:id="rId3" imgW="10069560" imgH="43552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8847" y="1973401"/>
                        <a:ext cx="10069512" cy="435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D12FD1E-D819-4716-9000-D06943D8E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" name="Picture 4" descr="A green and blue logo&#10;&#10;Description automatically generated with low confidence">
            <a:extLst>
              <a:ext uri="{FF2B5EF4-FFF2-40B4-BE49-F238E27FC236}">
                <a16:creationId xmlns:a16="http://schemas.microsoft.com/office/drawing/2014/main" id="{6EF40A64-53C7-4D02-923C-BBACFC247E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5675" y="6205256"/>
            <a:ext cx="5143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95762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371</Words>
  <Application>Microsoft Office PowerPoint</Application>
  <PresentationFormat>Widescreen</PresentationFormat>
  <Paragraphs>44</Paragraphs>
  <Slides>23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Wingdings 3</vt:lpstr>
      <vt:lpstr>Ion</vt:lpstr>
      <vt:lpstr>eSkills.net</vt:lpstr>
      <vt:lpstr>Our products </vt:lpstr>
      <vt:lpstr>Corporate solutions</vt:lpstr>
      <vt:lpstr>Extranet (administrator)   Human resources  Tutors  Companies  Real time follow up</vt:lpstr>
      <vt:lpstr>  Personalized Tracking Time on site  Strengths /  weaknesses  Evaluations  Progress Tutors  Etc…  </vt:lpstr>
      <vt:lpstr>   Details  (hours of connection,  time on site etc...)</vt:lpstr>
      <vt:lpstr>Fun!  200+ Videos MP3s Evaluations eAccent  eDictation Chat  Support and teachers)</vt:lpstr>
      <vt:lpstr>Testing (entrance/progress/exit)</vt:lpstr>
      <vt:lpstr>Quality control</vt:lpstr>
      <vt:lpstr>  Lessons (for all languages)  4 levels   Grammar Vocabulary /expressions Conversation     Preparation TOEIC DELF TOEFL IELT BRIGHT TEF DELE TCF …</vt:lpstr>
      <vt:lpstr>My progress (Students)  My level Time on site Last activity  Personalized help  </vt:lpstr>
      <vt:lpstr>Strengths  Weaknesses  For the student For the teacher For efficiency  </vt:lpstr>
      <vt:lpstr>Program   Videos  Coach access Level tests Smart phone activities eAccent eDictation  Vocabulary Grammar All levels</vt:lpstr>
      <vt:lpstr>Personnalisation (AI Artificiel Intelligence)</vt:lpstr>
      <vt:lpstr>Your coach  Native speakers Available  7 am / 11 pm Technical help Functional help Pedagogical help </vt:lpstr>
      <vt:lpstr>Speaking (Accent work)  eAccent ® </vt:lpstr>
      <vt:lpstr>Writing eAccent ®</vt:lpstr>
      <vt:lpstr>Listening  Speaking  Reading Translaiton</vt:lpstr>
      <vt:lpstr>Format  1) E-learning  2) Blended / coaches</vt:lpstr>
      <vt:lpstr>yLynks.com  Do It Yourself elearning</vt:lpstr>
      <vt:lpstr>Compatible all devices Smartphone, PC and Mac</vt:lpstr>
      <vt:lpstr>Contact us info@eskills.net +33 9 70 40 50 51  France +1 954 317 1986 USA Canada +56  2 979 8290  Mexico South America +27 1108 38837 South Africa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eSkills.net</dc:title>
  <dc:creator>Jens van Vliet</dc:creator>
  <cp:lastModifiedBy>Jens van Vliet</cp:lastModifiedBy>
  <cp:revision>61</cp:revision>
  <dcterms:created xsi:type="dcterms:W3CDTF">2019-03-19T07:06:07Z</dcterms:created>
  <dcterms:modified xsi:type="dcterms:W3CDTF">2021-10-16T06:47:43Z</dcterms:modified>
</cp:coreProperties>
</file>